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13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11480"/>
            <a:ext cx="365760" cy="3657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05840" y="43891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5F5F2"/>
                </a:solidFill>
              </a:rPr>
              <a:t>LightNote AI</a:t>
            </a:r>
            <a:endParaRPr lang="en-US" sz="1400" dirty="0"/>
          </a:p>
        </p:txBody>
      </p:sp>
      <p:sp>
        <p:nvSpPr>
          <p:cNvPr id="4" name="Text 1"/>
          <p:cNvSpPr/>
          <p:nvPr/>
        </p:nvSpPr>
        <p:spPr>
          <a:xfrm>
            <a:off x="640080" y="1188720"/>
            <a:ext cx="10698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170" kern="0" dirty="0">
                <a:solidFill>
                  <a:srgbClr val="A1B5FF"/>
                </a:solidFill>
              </a:rPr>
              <a:t>LightNote AI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640080" y="1828800"/>
            <a:ext cx="7955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5F5F2"/>
                </a:solidFill>
              </a:rPr>
              <a:t>Good work deserves</a:t>
            </a:r>
            <a:endParaRPr lang="en-US" sz="3800" dirty="0"/>
          </a:p>
          <a:p>
            <a:pPr indent="0" marL="0">
              <a:buNone/>
            </a:pPr>
            <a:r>
              <a:rPr lang="en-US" sz="3800" b="1" dirty="0">
                <a:solidFill>
                  <a:srgbClr val="F5F5F2"/>
                </a:solidFill>
              </a:rPr>
              <a:t>a great proposal.</a:t>
            </a:r>
            <a:endParaRPr lang="en-US" sz="3800" dirty="0"/>
          </a:p>
        </p:txBody>
      </p:sp>
      <p:sp>
        <p:nvSpPr>
          <p:cNvPr id="6" name="Text 3"/>
          <p:cNvSpPr/>
          <p:nvPr/>
        </p:nvSpPr>
        <p:spPr>
          <a:xfrm>
            <a:off x="685800" y="3657600"/>
            <a:ext cx="10332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BCC6D8"/>
                </a:solidFill>
              </a:rPr>
              <a:t>An AI-assisted workspace for drafting, reviewing and sharing proposals.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640080" y="6217920"/>
            <a:ext cx="10881360" cy="0"/>
          </a:xfrm>
          <a:prstGeom prst="line">
            <a:avLst/>
          </a:prstGeom>
          <a:noFill/>
          <a:ln w="8890">
            <a:solidFill>
              <a:srgbClr val="333A46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40080" y="6400800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A1B5FF"/>
                </a:solidFill>
              </a:rPr>
              <a:t>01   /   LIGHTNOTE AI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5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11480"/>
            <a:ext cx="365760" cy="3657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05840" y="43891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01316"/>
                </a:solidFill>
              </a:rPr>
              <a:t>LightNote AI</a:t>
            </a:r>
            <a:endParaRPr lang="en-US" sz="1400" dirty="0"/>
          </a:p>
        </p:txBody>
      </p:sp>
      <p:sp>
        <p:nvSpPr>
          <p:cNvPr id="4" name="Text 1"/>
          <p:cNvSpPr/>
          <p:nvPr/>
        </p:nvSpPr>
        <p:spPr>
          <a:xfrm>
            <a:off x="640080" y="1188720"/>
            <a:ext cx="10698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170" kern="0" dirty="0">
                <a:solidFill>
                  <a:srgbClr val="315BF5"/>
                </a:solidFill>
              </a:rPr>
              <a:t>THE WORKFLOW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640080" y="1828800"/>
            <a:ext cx="7955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01316"/>
                </a:solidFill>
              </a:rPr>
              <a:t>From a brief to a clear next step.</a:t>
            </a:r>
            <a:endParaRPr lang="en-US" sz="3800" dirty="0"/>
          </a:p>
        </p:txBody>
      </p:sp>
      <p:sp>
        <p:nvSpPr>
          <p:cNvPr id="6" name="Text 3"/>
          <p:cNvSpPr/>
          <p:nvPr/>
        </p:nvSpPr>
        <p:spPr>
          <a:xfrm>
            <a:off x="685800" y="3657600"/>
            <a:ext cx="10332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06873"/>
                </a:solidFill>
              </a:rPr>
              <a:t>01  Describe the opportunity and requirements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685800" y="4069080"/>
            <a:ext cx="10332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06873"/>
                </a:solidFill>
              </a:rPr>
              <a:t>02  Create a structured proposal draft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685800" y="4480560"/>
            <a:ext cx="10332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06873"/>
                </a:solidFill>
              </a:rPr>
              <a:t>03  Review scope, evidence and commercial details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685800" y="4892040"/>
            <a:ext cx="10332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06873"/>
                </a:solidFill>
              </a:rPr>
              <a:t>04  Share the proposal with your client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640080" y="6217920"/>
            <a:ext cx="10881360" cy="0"/>
          </a:xfrm>
          <a:prstGeom prst="line">
            <a:avLst/>
          </a:prstGeom>
          <a:noFill/>
          <a:ln w="8890">
            <a:solidFill>
              <a:srgbClr val="DCDFE4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40080" y="6400800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06873"/>
                </a:solidFill>
              </a:rPr>
              <a:t>02   /   LIGHTNOTE AI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5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11480"/>
            <a:ext cx="365760" cy="3657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05840" y="43891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01316"/>
                </a:solidFill>
              </a:rPr>
              <a:t>LightNote AI</a:t>
            </a:r>
            <a:endParaRPr lang="en-US" sz="1400" dirty="0"/>
          </a:p>
        </p:txBody>
      </p:sp>
      <p:sp>
        <p:nvSpPr>
          <p:cNvPr id="4" name="Text 1"/>
          <p:cNvSpPr/>
          <p:nvPr/>
        </p:nvSpPr>
        <p:spPr>
          <a:xfrm>
            <a:off x="640080" y="1188720"/>
            <a:ext cx="10698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170" kern="0" dirty="0">
                <a:solidFill>
                  <a:srgbClr val="315BF5"/>
                </a:solidFill>
              </a:rPr>
              <a:t>HUMAN JUDGMENT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640080" y="1828800"/>
            <a:ext cx="7955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01316"/>
                </a:solidFill>
              </a:rPr>
              <a:t>Your expertise stays in the room.</a:t>
            </a:r>
            <a:endParaRPr lang="en-US" sz="3800" dirty="0"/>
          </a:p>
        </p:txBody>
      </p:sp>
      <p:sp>
        <p:nvSpPr>
          <p:cNvPr id="6" name="Text 3"/>
          <p:cNvSpPr/>
          <p:nvPr/>
        </p:nvSpPr>
        <p:spPr>
          <a:xfrm>
            <a:off x="685800" y="3657600"/>
            <a:ext cx="10332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06873"/>
                </a:solidFill>
              </a:rPr>
              <a:t>Review AI suggestions before applying them.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685800" y="4069080"/>
            <a:ext cx="10332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06873"/>
                </a:solidFill>
              </a:rPr>
              <a:t>Confirm claims against their original sources.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685800" y="4480560"/>
            <a:ext cx="10332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06873"/>
                </a:solidFill>
              </a:rPr>
              <a:t>Agree deliverables, pricing and terms with your client.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640080" y="6217920"/>
            <a:ext cx="10881360" cy="0"/>
          </a:xfrm>
          <a:prstGeom prst="line">
            <a:avLst/>
          </a:prstGeom>
          <a:noFill/>
          <a:ln w="8890">
            <a:solidFill>
              <a:srgbClr val="DCDFE4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40080" y="6400800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06873"/>
                </a:solidFill>
              </a:rPr>
              <a:t>03   /   LIGHTNOTE AI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5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11480"/>
            <a:ext cx="365760" cy="3657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05840" y="43891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01316"/>
                </a:solidFill>
              </a:rPr>
              <a:t>LightNote AI</a:t>
            </a:r>
            <a:endParaRPr lang="en-US" sz="1400" dirty="0"/>
          </a:p>
        </p:txBody>
      </p:sp>
      <p:sp>
        <p:nvSpPr>
          <p:cNvPr id="4" name="Text 1"/>
          <p:cNvSpPr/>
          <p:nvPr/>
        </p:nvSpPr>
        <p:spPr>
          <a:xfrm>
            <a:off x="640080" y="1188720"/>
            <a:ext cx="10698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170" kern="0" dirty="0">
                <a:solidFill>
                  <a:srgbClr val="315BF5"/>
                </a:solidFill>
              </a:rPr>
              <a:t>PRODUCT CAPABILITIES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640080" y="1828800"/>
            <a:ext cx="7955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01316"/>
                </a:solidFill>
              </a:rPr>
              <a:t>One connected proposal workspace.</a:t>
            </a:r>
            <a:endParaRPr lang="en-US" sz="3800" dirty="0"/>
          </a:p>
        </p:txBody>
      </p:sp>
      <p:sp>
        <p:nvSpPr>
          <p:cNvPr id="6" name="Text 3"/>
          <p:cNvSpPr/>
          <p:nvPr/>
        </p:nvSpPr>
        <p:spPr>
          <a:xfrm>
            <a:off x="685800" y="3657600"/>
            <a:ext cx="10332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06873"/>
                </a:solidFill>
              </a:rPr>
              <a:t>Reusable proposal designs and an editable document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685800" y="4069080"/>
            <a:ext cx="10332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06873"/>
                </a:solidFill>
              </a:rPr>
              <a:t>AI drafting and structured review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685800" y="4480560"/>
            <a:ext cx="10332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06873"/>
                </a:solidFill>
              </a:rPr>
              <a:t>Client sharing, approvals and commercial workflows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685800" y="4892040"/>
            <a:ext cx="10332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06873"/>
                </a:solidFill>
              </a:rPr>
              <a:t>Provider-dependent features require configuration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640080" y="6217920"/>
            <a:ext cx="10881360" cy="0"/>
          </a:xfrm>
          <a:prstGeom prst="line">
            <a:avLst/>
          </a:prstGeom>
          <a:noFill/>
          <a:ln w="8890">
            <a:solidFill>
              <a:srgbClr val="DCDFE4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40080" y="6400800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06873"/>
                </a:solidFill>
              </a:rPr>
              <a:t>04   /   LIGHTNOTE AI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5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11480"/>
            <a:ext cx="365760" cy="3657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05840" y="43891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01316"/>
                </a:solidFill>
              </a:rPr>
              <a:t>LightNote AI</a:t>
            </a:r>
            <a:endParaRPr lang="en-US" sz="1400" dirty="0"/>
          </a:p>
        </p:txBody>
      </p:sp>
      <p:sp>
        <p:nvSpPr>
          <p:cNvPr id="4" name="Text 1"/>
          <p:cNvSpPr/>
          <p:nvPr/>
        </p:nvSpPr>
        <p:spPr>
          <a:xfrm>
            <a:off x="640080" y="1188720"/>
            <a:ext cx="10698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170" kern="0" dirty="0">
                <a:solidFill>
                  <a:srgbClr val="315BF5"/>
                </a:solidFill>
              </a:rPr>
              <a:t>ILLUSTRATIVE DELIVERY PLAN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640080" y="1828800"/>
            <a:ext cx="7955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01316"/>
                </a:solidFill>
              </a:rPr>
              <a:t>Clarity before commitment.</a:t>
            </a:r>
            <a:endParaRPr lang="en-US" sz="3800" dirty="0"/>
          </a:p>
        </p:txBody>
      </p:sp>
      <p:sp>
        <p:nvSpPr>
          <p:cNvPr id="6" name="Text 3"/>
          <p:cNvSpPr/>
          <p:nvPr/>
        </p:nvSpPr>
        <p:spPr>
          <a:xfrm>
            <a:off x="685800" y="3657600"/>
            <a:ext cx="10332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06873"/>
                </a:solidFill>
              </a:rPr>
              <a:t>Discover: goals, constraints and success measures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685800" y="4069080"/>
            <a:ext cx="10332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06873"/>
                </a:solidFill>
              </a:rPr>
              <a:t>Design: structure, content and commercial scope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685800" y="4480560"/>
            <a:ext cx="10332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06873"/>
                </a:solidFill>
              </a:rPr>
              <a:t>Review: evidence, responsibilities and terms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685800" y="4892040"/>
            <a:ext cx="10332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06873"/>
                </a:solidFill>
              </a:rPr>
              <a:t>Share: a clear next step for the recipient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640080" y="6217920"/>
            <a:ext cx="10881360" cy="0"/>
          </a:xfrm>
          <a:prstGeom prst="line">
            <a:avLst/>
          </a:prstGeom>
          <a:noFill/>
          <a:ln w="8890">
            <a:solidFill>
              <a:srgbClr val="DCDFE4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40080" y="6400800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06873"/>
                </a:solidFill>
              </a:rPr>
              <a:t>05   /   LIGHTNOTE AI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5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11480"/>
            <a:ext cx="365760" cy="3657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05840" y="43891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01316"/>
                </a:solidFill>
              </a:rPr>
              <a:t>LightNote AI</a:t>
            </a:r>
            <a:endParaRPr lang="en-US" sz="1400" dirty="0"/>
          </a:p>
        </p:txBody>
      </p:sp>
      <p:sp>
        <p:nvSpPr>
          <p:cNvPr id="4" name="Text 1"/>
          <p:cNvSpPr/>
          <p:nvPr/>
        </p:nvSpPr>
        <p:spPr>
          <a:xfrm>
            <a:off x="640080" y="1188720"/>
            <a:ext cx="10698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170" kern="0" dirty="0">
                <a:solidFill>
                  <a:srgbClr val="315BF5"/>
                </a:solidFill>
              </a:rPr>
              <a:t>COMPANY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640080" y="1828800"/>
            <a:ext cx="7955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01316"/>
                </a:solidFill>
              </a:rPr>
              <a:t>A focused team. A considered product.</a:t>
            </a:r>
            <a:endParaRPr lang="en-US" sz="3800" dirty="0"/>
          </a:p>
        </p:txBody>
      </p:sp>
      <p:sp>
        <p:nvSpPr>
          <p:cNvPr id="6" name="Text 3"/>
          <p:cNvSpPr/>
          <p:nvPr/>
        </p:nvSpPr>
        <p:spPr>
          <a:xfrm>
            <a:off x="685800" y="3657600"/>
            <a:ext cx="10332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06873"/>
                </a:solidFill>
              </a:rPr>
              <a:t>LightNoteAi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685800" y="4069080"/>
            <a:ext cx="10332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06873"/>
                </a:solidFill>
              </a:rPr>
              <a:t>Austin, Texas, United States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685800" y="4480560"/>
            <a:ext cx="10332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06873"/>
                </a:solidFill>
              </a:rPr>
              <a:t>Rajkamal Rao / Founder &amp; CEO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685800" y="4892040"/>
            <a:ext cx="10332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06873"/>
                </a:solidFill>
              </a:rPr>
              <a:t>Hitansh Gopani / Co-Founder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640080" y="6217920"/>
            <a:ext cx="10881360" cy="0"/>
          </a:xfrm>
          <a:prstGeom prst="line">
            <a:avLst/>
          </a:prstGeom>
          <a:noFill/>
          <a:ln w="8890">
            <a:solidFill>
              <a:srgbClr val="DCDFE4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40080" y="6400800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06873"/>
                </a:solidFill>
              </a:rPr>
              <a:t>06   /   LIGHTNOTE AI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13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11480"/>
            <a:ext cx="365760" cy="3657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05840" y="43891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5F5F2"/>
                </a:solidFill>
              </a:rPr>
              <a:t>LightNote AI</a:t>
            </a:r>
            <a:endParaRPr lang="en-US" sz="1400" dirty="0"/>
          </a:p>
        </p:txBody>
      </p:sp>
      <p:sp>
        <p:nvSpPr>
          <p:cNvPr id="4" name="Text 1"/>
          <p:cNvSpPr/>
          <p:nvPr/>
        </p:nvSpPr>
        <p:spPr>
          <a:xfrm>
            <a:off x="640080" y="1188720"/>
            <a:ext cx="10698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170" kern="0" dirty="0">
                <a:solidFill>
                  <a:srgbClr val="A1B5FF"/>
                </a:solidFill>
              </a:rPr>
              <a:t>GET IN TOUCH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640080" y="1828800"/>
            <a:ext cx="7955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5F5F2"/>
                </a:solidFill>
              </a:rPr>
              <a:t>Let’s make the next proposal clearer.</a:t>
            </a:r>
            <a:endParaRPr lang="en-US" sz="3800" dirty="0"/>
          </a:p>
        </p:txBody>
      </p:sp>
      <p:sp>
        <p:nvSpPr>
          <p:cNvPr id="6" name="Text 3"/>
          <p:cNvSpPr/>
          <p:nvPr/>
        </p:nvSpPr>
        <p:spPr>
          <a:xfrm>
            <a:off x="685800" y="3657600"/>
            <a:ext cx="10332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BCC6D8"/>
                </a:solidFill>
              </a:rPr>
              <a:t>lightnoteai.com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685800" y="4069080"/>
            <a:ext cx="10332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BCC6D8"/>
                </a:solidFill>
              </a:rPr>
              <a:t>Official@lightnoteai.com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685800" y="4480560"/>
            <a:ext cx="10332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BCC6D8"/>
                </a:solidFill>
              </a:rPr>
              <a:t>Explore the workspace or start with the public demo.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640080" y="6217920"/>
            <a:ext cx="10881360" cy="0"/>
          </a:xfrm>
          <a:prstGeom prst="line">
            <a:avLst/>
          </a:prstGeom>
          <a:noFill/>
          <a:ln w="8890">
            <a:solidFill>
              <a:srgbClr val="333A46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40080" y="6400800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A1B5FF"/>
                </a:solidFill>
              </a:rPr>
              <a:t>07   /   LIGHTNOTE AI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LightNoteAi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LightNote AI / Company introduction</dc:title>
  <dc:subject>Editable company presentation</dc:subject>
  <dc:creator>LightNoteAi</dc:creator>
  <cp:lastModifiedBy>LightNoteAi</cp:lastModifiedBy>
  <cp:revision>1</cp:revision>
  <dcterms:created xsi:type="dcterms:W3CDTF">2026-10-18T16:31:21Z</dcterms:created>
  <dcterms:modified xsi:type="dcterms:W3CDTF">2026-10-18T16:31:21Z</dcterms:modified>
</cp:coreProperties>
</file>